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0"/>
  </p:notesMasterIdLst>
  <p:sldIdLst>
    <p:sldId id="287" r:id="rId2"/>
    <p:sldId id="261" r:id="rId3"/>
    <p:sldId id="296" r:id="rId4"/>
    <p:sldId id="306" r:id="rId5"/>
    <p:sldId id="307" r:id="rId6"/>
    <p:sldId id="308" r:id="rId7"/>
    <p:sldId id="309" r:id="rId8"/>
    <p:sldId id="310" r:id="rId9"/>
    <p:sldId id="311" r:id="rId10"/>
    <p:sldId id="294" r:id="rId11"/>
    <p:sldId id="295" r:id="rId12"/>
    <p:sldId id="317" r:id="rId13"/>
    <p:sldId id="312" r:id="rId14"/>
    <p:sldId id="313" r:id="rId15"/>
    <p:sldId id="314" r:id="rId16"/>
    <p:sldId id="315" r:id="rId17"/>
    <p:sldId id="318" r:id="rId18"/>
    <p:sldId id="319" r:id="rId1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76" autoAdjust="0"/>
  </p:normalViewPr>
  <p:slideViewPr>
    <p:cSldViewPr>
      <p:cViewPr varScale="1">
        <p:scale>
          <a:sx n="64" d="100"/>
          <a:sy n="64" d="100"/>
        </p:scale>
        <p:origin x="-3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F7810-4245-46FE-94DB-7325D3993896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05CD7-9DE5-4431-8461-6D17603B5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14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2975" y="746125"/>
            <a:ext cx="4975225" cy="3730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640" y="4725435"/>
            <a:ext cx="5488322" cy="44772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603"/>
              </a:spcBef>
              <a:tabLst>
                <a:tab pos="727520" algn="l"/>
                <a:tab pos="1455039" algn="l"/>
                <a:tab pos="2182559" algn="l"/>
                <a:tab pos="2910078" algn="l"/>
                <a:tab pos="3637598" algn="l"/>
                <a:tab pos="4365117" algn="l"/>
                <a:tab pos="5092637" algn="l"/>
              </a:tabLst>
            </a:pPr>
            <a:endParaRPr lang="ru-RU" sz="1600"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158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6F53-5F30-4DEA-8205-C63353D67A7C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84B-12DF-4321-BCD1-8E5EF9FA6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21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6F53-5F30-4DEA-8205-C63353D67A7C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84B-12DF-4321-BCD1-8E5EF9FA6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26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6F53-5F30-4DEA-8205-C63353D67A7C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84B-12DF-4321-BCD1-8E5EF9FA6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20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Цели, вариант 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2F497B6-986D-804C-81F3-B7BE26DCF083}"/>
              </a:ext>
            </a:extLst>
          </p:cNvPr>
          <p:cNvSpPr/>
          <p:nvPr userDrawn="1"/>
        </p:nvSpPr>
        <p:spPr>
          <a:xfrm>
            <a:off x="-1190" y="0"/>
            <a:ext cx="9145191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лилиния 7">
            <a:extLst>
              <a:ext uri="{FF2B5EF4-FFF2-40B4-BE49-F238E27FC236}">
                <a16:creationId xmlns="" xmlns:a16="http://schemas.microsoft.com/office/drawing/2014/main" id="{CD9FD14F-866B-CE48-9941-4F2304B4C46E}"/>
              </a:ext>
            </a:extLst>
          </p:cNvPr>
          <p:cNvSpPr>
            <a:spLocks/>
          </p:cNvSpPr>
          <p:nvPr userDrawn="1"/>
        </p:nvSpPr>
        <p:spPr bwMode="auto">
          <a:xfrm>
            <a:off x="622698" y="2011363"/>
            <a:ext cx="377428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10" name="Полилиния 8">
            <a:extLst>
              <a:ext uri="{FF2B5EF4-FFF2-40B4-BE49-F238E27FC236}">
                <a16:creationId xmlns="" xmlns:a16="http://schemas.microsoft.com/office/drawing/2014/main" id="{70717FAF-6EEA-0D4B-9F85-3DB240679A7A}"/>
              </a:ext>
            </a:extLst>
          </p:cNvPr>
          <p:cNvSpPr>
            <a:spLocks/>
          </p:cNvSpPr>
          <p:nvPr userDrawn="1"/>
        </p:nvSpPr>
        <p:spPr bwMode="auto">
          <a:xfrm>
            <a:off x="622698" y="4760913"/>
            <a:ext cx="377428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11" name="Полилиния 9">
            <a:extLst>
              <a:ext uri="{FF2B5EF4-FFF2-40B4-BE49-F238E27FC236}">
                <a16:creationId xmlns="" xmlns:a16="http://schemas.microsoft.com/office/drawing/2014/main" id="{9A5DF538-8BAA-4546-8249-1124F5FCC2EA}"/>
              </a:ext>
            </a:extLst>
          </p:cNvPr>
          <p:cNvSpPr>
            <a:spLocks/>
          </p:cNvSpPr>
          <p:nvPr userDrawn="1"/>
        </p:nvSpPr>
        <p:spPr bwMode="auto">
          <a:xfrm>
            <a:off x="622698" y="2894013"/>
            <a:ext cx="377428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12" name="Полилиния 10">
            <a:extLst>
              <a:ext uri="{FF2B5EF4-FFF2-40B4-BE49-F238E27FC236}">
                <a16:creationId xmlns="" xmlns:a16="http://schemas.microsoft.com/office/drawing/2014/main" id="{3D993824-973D-7C4F-9EBA-880A7D66BFFE}"/>
              </a:ext>
            </a:extLst>
          </p:cNvPr>
          <p:cNvSpPr>
            <a:spLocks/>
          </p:cNvSpPr>
          <p:nvPr userDrawn="1"/>
        </p:nvSpPr>
        <p:spPr bwMode="auto">
          <a:xfrm>
            <a:off x="622698" y="5684838"/>
            <a:ext cx="377428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14" name="Полилиния 11">
            <a:extLst>
              <a:ext uri="{FF2B5EF4-FFF2-40B4-BE49-F238E27FC236}">
                <a16:creationId xmlns="" xmlns:a16="http://schemas.microsoft.com/office/drawing/2014/main" id="{3EC16C0A-A32A-C44A-9BE1-D13D0DD8E7BB}"/>
              </a:ext>
            </a:extLst>
          </p:cNvPr>
          <p:cNvSpPr>
            <a:spLocks/>
          </p:cNvSpPr>
          <p:nvPr userDrawn="1"/>
        </p:nvSpPr>
        <p:spPr bwMode="auto">
          <a:xfrm>
            <a:off x="622698" y="3838577"/>
            <a:ext cx="377428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713291"/>
            <a:ext cx="8343900" cy="584789"/>
          </a:xfrm>
        </p:spPr>
        <p:txBody>
          <a:bodyPr rtlCol="0"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17"/>
          </p:nvPr>
        </p:nvSpPr>
        <p:spPr>
          <a:xfrm>
            <a:off x="1228726" y="2835871"/>
            <a:ext cx="7414004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0" name="Текст 4"/>
          <p:cNvSpPr>
            <a:spLocks noGrp="1"/>
          </p:cNvSpPr>
          <p:nvPr>
            <p:ph type="body" sz="quarter" idx="18"/>
          </p:nvPr>
        </p:nvSpPr>
        <p:spPr>
          <a:xfrm>
            <a:off x="1228726" y="3759397"/>
            <a:ext cx="7414004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9" name="Текст 4"/>
          <p:cNvSpPr>
            <a:spLocks noGrp="1"/>
          </p:cNvSpPr>
          <p:nvPr>
            <p:ph type="body" sz="quarter" idx="23"/>
          </p:nvPr>
        </p:nvSpPr>
        <p:spPr>
          <a:xfrm>
            <a:off x="1228726" y="5606462"/>
            <a:ext cx="7414004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3" name="Текст 4"/>
          <p:cNvSpPr>
            <a:spLocks noGrp="1"/>
          </p:cNvSpPr>
          <p:nvPr>
            <p:ph type="body" sz="quarter" idx="16"/>
          </p:nvPr>
        </p:nvSpPr>
        <p:spPr>
          <a:xfrm>
            <a:off x="1228726" y="1912341"/>
            <a:ext cx="7414004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8" name="Текст 4"/>
          <p:cNvSpPr>
            <a:spLocks noGrp="1"/>
          </p:cNvSpPr>
          <p:nvPr>
            <p:ph type="body" sz="quarter" idx="22"/>
          </p:nvPr>
        </p:nvSpPr>
        <p:spPr>
          <a:xfrm>
            <a:off x="1228726" y="4682931"/>
            <a:ext cx="7414004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8413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заголовком 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C5EC5E4-83ED-514F-853E-AB724778CD15}"/>
              </a:ext>
            </a:extLst>
          </p:cNvPr>
          <p:cNvSpPr/>
          <p:nvPr userDrawn="1"/>
        </p:nvSpPr>
        <p:spPr>
          <a:xfrm>
            <a:off x="386954" y="358780"/>
            <a:ext cx="8343900" cy="61182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C0FD9902-EDC6-AD4E-A5CD-9FBCAF7DE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221" y="461322"/>
            <a:ext cx="7506269" cy="1211047"/>
          </a:xfrm>
        </p:spPr>
        <p:txBody>
          <a:bodyPr rtlCol="0"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Текст 9">
            <a:extLst>
              <a:ext uri="{FF2B5EF4-FFF2-40B4-BE49-F238E27FC236}">
                <a16:creationId xmlns="" xmlns:a16="http://schemas.microsoft.com/office/drawing/2014/main" id="{67DDD03F-8E78-EA4B-A5F1-C9F6D3307B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5220" y="1874520"/>
            <a:ext cx="7506271" cy="4360024"/>
          </a:xfrm>
        </p:spPr>
        <p:txBody>
          <a:bodyPr numCol="1"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1066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заголовком 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B11CB33-1443-DA46-9095-750894B820AA}"/>
              </a:ext>
            </a:extLst>
          </p:cNvPr>
          <p:cNvSpPr/>
          <p:nvPr userDrawn="1"/>
        </p:nvSpPr>
        <p:spPr>
          <a:xfrm>
            <a:off x="386954" y="358776"/>
            <a:ext cx="8343900" cy="61182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EBFA4A0F-E771-C44B-8EF4-6CEFA69A8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219" y="461318"/>
            <a:ext cx="7506269" cy="1211047"/>
          </a:xfrm>
        </p:spPr>
        <p:txBody>
          <a:bodyPr rtlCol="0"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Текст 9">
            <a:extLst>
              <a:ext uri="{FF2B5EF4-FFF2-40B4-BE49-F238E27FC236}">
                <a16:creationId xmlns="" xmlns:a16="http://schemas.microsoft.com/office/drawing/2014/main" id="{6DBDA52E-DB09-F640-94B1-63297BC08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5218" y="1874520"/>
            <a:ext cx="7506271" cy="1988820"/>
          </a:xfrm>
        </p:spPr>
        <p:txBody>
          <a:bodyPr numCol="1"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="" xmlns:a16="http://schemas.microsoft.com/office/drawing/2014/main" id="{EA88D9A0-D97F-B34B-A821-D51EEB1F01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5218" y="4057650"/>
            <a:ext cx="7506271" cy="1988820"/>
          </a:xfrm>
        </p:spPr>
        <p:txBody>
          <a:bodyPr numCol="1"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8993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Цели, вариант 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8BB21E7-06DA-EB48-ABBE-2AE4753EB39F}"/>
              </a:ext>
            </a:extLst>
          </p:cNvPr>
          <p:cNvSpPr/>
          <p:nvPr userDrawn="1"/>
        </p:nvSpPr>
        <p:spPr>
          <a:xfrm>
            <a:off x="381000" y="390526"/>
            <a:ext cx="8343900" cy="152717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1A45808E-35EF-5542-BDDD-D8F68893B782}"/>
              </a:ext>
            </a:extLst>
          </p:cNvPr>
          <p:cNvSpPr/>
          <p:nvPr userDrawn="1"/>
        </p:nvSpPr>
        <p:spPr>
          <a:xfrm>
            <a:off x="381000" y="2552700"/>
            <a:ext cx="2491979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E795F482-83D3-9242-A0BD-90FA8A982523}"/>
              </a:ext>
            </a:extLst>
          </p:cNvPr>
          <p:cNvSpPr/>
          <p:nvPr userDrawn="1"/>
        </p:nvSpPr>
        <p:spPr>
          <a:xfrm>
            <a:off x="6200775" y="2552700"/>
            <a:ext cx="2491979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0331901F-74D3-5B40-960F-970A3C8B14B9}"/>
              </a:ext>
            </a:extLst>
          </p:cNvPr>
          <p:cNvSpPr/>
          <p:nvPr userDrawn="1"/>
        </p:nvSpPr>
        <p:spPr>
          <a:xfrm>
            <a:off x="3290887" y="2552700"/>
            <a:ext cx="2491979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856702"/>
            <a:ext cx="8343900" cy="584789"/>
          </a:xfrm>
        </p:spPr>
        <p:txBody>
          <a:bodyPr rtlCol="0"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/>
          </p:nvPr>
        </p:nvSpPr>
        <p:spPr>
          <a:xfrm>
            <a:off x="487018" y="3564836"/>
            <a:ext cx="2266122" cy="1197665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4A9ECE79-3623-1742-B02D-0EF962C692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11348" y="3564836"/>
            <a:ext cx="2276061" cy="1197665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F5159A3A-4068-1E45-96E8-79A4A1FDA7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79304" y="3564836"/>
            <a:ext cx="2286000" cy="1197665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067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азвание модуля, вариант 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CD73E3C-5E60-2441-9C1C-2FD2C9604D75}"/>
              </a:ext>
            </a:extLst>
          </p:cNvPr>
          <p:cNvSpPr/>
          <p:nvPr userDrawn="1"/>
        </p:nvSpPr>
        <p:spPr>
          <a:xfrm>
            <a:off x="381000" y="390526"/>
            <a:ext cx="8343900" cy="152717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893278"/>
            <a:ext cx="8343900" cy="584789"/>
          </a:xfrm>
        </p:spPr>
        <p:txBody>
          <a:bodyPr rtlCol="0"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64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6F53-5F30-4DEA-8205-C63353D67A7C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84B-12DF-4321-BCD1-8E5EF9FA6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32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6F53-5F30-4DEA-8205-C63353D67A7C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84B-12DF-4321-BCD1-8E5EF9FA6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46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6F53-5F30-4DEA-8205-C63353D67A7C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84B-12DF-4321-BCD1-8E5EF9FA6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1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6F53-5F30-4DEA-8205-C63353D67A7C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84B-12DF-4321-BCD1-8E5EF9FA6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00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6F53-5F30-4DEA-8205-C63353D67A7C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84B-12DF-4321-BCD1-8E5EF9FA6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6F53-5F30-4DEA-8205-C63353D67A7C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84B-12DF-4321-BCD1-8E5EF9FA6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1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6F53-5F30-4DEA-8205-C63353D67A7C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84B-12DF-4321-BCD1-8E5EF9FA6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88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6F53-5F30-4DEA-8205-C63353D67A7C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84B-12DF-4321-BCD1-8E5EF9FA6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97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F6F53-5F30-4DEA-8205-C63353D67A7C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1284B-12DF-4321-BCD1-8E5EF9FA6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57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8"/>
            <a:ext cx="7772400" cy="1470025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2"/>
                </a:solidFill>
                <a:cs typeface="Times New Roman" pitchFamily="18" charset="0"/>
              </a:rPr>
              <a:t>Собрание </a:t>
            </a:r>
            <a:br>
              <a:rPr lang="ru-RU" sz="80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8000" b="1" dirty="0" smtClean="0">
                <a:solidFill>
                  <a:schemeClr val="tx2"/>
                </a:solidFill>
                <a:cs typeface="Times New Roman" pitchFamily="18" charset="0"/>
              </a:rPr>
              <a:t>11 класс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solidFill>
                  <a:schemeClr val="tx2"/>
                </a:solidFill>
              </a:rPr>
              <a:t>2020 год </a:t>
            </a:r>
            <a:endParaRPr lang="ru-RU" sz="8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Итоговое сочинение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u="sng" dirty="0" smtClean="0"/>
              <a:t>Требования:</a:t>
            </a:r>
          </a:p>
          <a:p>
            <a:r>
              <a:rPr lang="ru-RU" sz="4400" dirty="0" smtClean="0"/>
              <a:t>1. Объем итогового сочинения (от 350слов)</a:t>
            </a:r>
          </a:p>
          <a:p>
            <a:r>
              <a:rPr lang="ru-RU" sz="4400" dirty="0" smtClean="0"/>
              <a:t>2. Самостоятельность написания итогового сочинения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Итоговое сочинение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u="sng" dirty="0" smtClean="0"/>
              <a:t>Критерии</a:t>
            </a:r>
            <a:r>
              <a:rPr lang="ru-RU" dirty="0" smtClean="0"/>
              <a:t>:</a:t>
            </a:r>
          </a:p>
          <a:p>
            <a:r>
              <a:rPr lang="ru-RU" sz="3600" b="1" dirty="0" smtClean="0"/>
              <a:t>1. </a:t>
            </a:r>
            <a:r>
              <a:rPr lang="ru-RU" sz="3600" b="1" dirty="0"/>
              <a:t>Соответствие </a:t>
            </a:r>
            <a:r>
              <a:rPr lang="ru-RU" sz="3600" b="1" dirty="0" smtClean="0"/>
              <a:t>теме</a:t>
            </a:r>
          </a:p>
          <a:p>
            <a:r>
              <a:rPr lang="ru-RU" sz="3600" b="1" dirty="0" smtClean="0"/>
              <a:t>2.</a:t>
            </a:r>
            <a:r>
              <a:rPr lang="ru-RU" sz="3600" b="1" dirty="0"/>
              <a:t> Аргументация. Привлечение литературного </a:t>
            </a:r>
            <a:r>
              <a:rPr lang="ru-RU" sz="3600" b="1" dirty="0" smtClean="0"/>
              <a:t>материала</a:t>
            </a:r>
          </a:p>
          <a:p>
            <a:r>
              <a:rPr lang="ru-RU" dirty="0" smtClean="0"/>
              <a:t>3.</a:t>
            </a:r>
            <a:r>
              <a:rPr lang="ru-RU" dirty="0"/>
              <a:t> Композиция и логика </a:t>
            </a:r>
            <a:r>
              <a:rPr lang="ru-RU" dirty="0" smtClean="0"/>
              <a:t>рассуждения</a:t>
            </a:r>
          </a:p>
          <a:p>
            <a:r>
              <a:rPr lang="ru-RU" dirty="0" smtClean="0"/>
              <a:t>4.Качество письменной речи</a:t>
            </a:r>
          </a:p>
          <a:p>
            <a:r>
              <a:rPr lang="ru-RU" dirty="0" smtClean="0"/>
              <a:t>5.</a:t>
            </a:r>
            <a:r>
              <a:rPr lang="ru-RU" dirty="0"/>
              <a:t> Грамотность</a:t>
            </a:r>
          </a:p>
        </p:txBody>
      </p:sp>
    </p:spTree>
    <p:extLst>
      <p:ext uri="{BB962C8B-B14F-4D97-AF65-F5344CB8AC3E}">
        <p14:creationId xmlns:p14="http://schemas.microsoft.com/office/powerpoint/2010/main" val="4553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Bahnschrift SemiCondensed" panose="020B0502040204020203" pitchFamily="34" charset="0"/>
              </a:rPr>
              <a:t>ОСНОВНЫЕ КРИТЕРИИ ОЦЕНИВАНИЯ СОЧИНЕНИЯ</a:t>
            </a:r>
            <a:endParaRPr lang="ru-RU" sz="3600" b="1" dirty="0">
              <a:latin typeface="Bahnschrift SemiCondensed" panose="020B0502040204020203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971600" y="1844824"/>
            <a:ext cx="7506271" cy="4360024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Среди критериев важно отметить первые два К № 1 и К № 2.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Именно они являются основополагающими при выставлении вам общего зачёта за сочинение.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Для получения «зачёта» за сочинение необходимо получить «зачёт» по требованию 1, 2, а так же по критериям К № 1 и К № 2, а также «зачёт» хотя бы по одному из других критериев (К № 3 – К № 5)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Вы должны продемонстрировать своё умение в раскрытии темы с использованием вашего багажа знаний по литературе, то есть раскрыть тему через произведения литературы.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На экзамене нельзя пользоваться первоисточниками, но разрешается пользоваться орфографическим словарём</a:t>
            </a:r>
            <a:r>
              <a:rPr lang="ru-RU" sz="2400" dirty="0" smtClean="0">
                <a:latin typeface="Bahnschrift SemiCondensed" panose="020B0502040204020203" pitchFamily="34" charset="0"/>
              </a:rPr>
              <a:t>.</a:t>
            </a:r>
            <a:endParaRPr lang="ru-RU" sz="2400" dirty="0">
              <a:latin typeface="Bahnschrift SemiCondensed" panose="020B0502040204020203" pitchFamily="34" charset="0"/>
            </a:endParaRPr>
          </a:p>
          <a:p>
            <a:endParaRPr lang="ru-RU" dirty="0" smtClean="0">
              <a:latin typeface="Bahnschrift SemiCondensed" panose="020B0502040204020203" pitchFamily="34" charset="0"/>
            </a:endParaRPr>
          </a:p>
          <a:p>
            <a:endParaRPr lang="ru-RU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4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219" y="360609"/>
            <a:ext cx="7506269" cy="759854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Каким должно быть итоговое сочинение?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805218" y="1120462"/>
            <a:ext cx="7506271" cy="5114082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latin typeface="Bahnschrift SemiCondensed" panose="020B0502040204020203" pitchFamily="34" charset="0"/>
              </a:rPr>
              <a:t>Рекомендуемый объём слов в сочинении –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latin typeface="Bahnschrift SemiCondensed" panose="020B0502040204020203" pitchFamily="34" charset="0"/>
              </a:rPr>
              <a:t> 350. 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  <a:latin typeface="Bahnschrift SemiCondensed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 SemiCondensed" panose="020B0502040204020203" pitchFamily="34" charset="0"/>
              </a:rPr>
              <a:t>Однако </a:t>
            </a:r>
            <a:r>
              <a:rPr lang="ru-RU" dirty="0">
                <a:latin typeface="Bahnschrift SemiCondensed" panose="020B0502040204020203" pitchFamily="34" charset="0"/>
              </a:rPr>
              <a:t>в инструкции имеется фраза, что в сочинении должно быть не менее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latin typeface="Bahnschrift SemiCondensed" panose="020B0502040204020203" pitchFamily="34" charset="0"/>
              </a:rPr>
              <a:t>250</a:t>
            </a:r>
            <a:r>
              <a:rPr lang="ru-RU" dirty="0">
                <a:latin typeface="Bahnschrift SemiCondensed" panose="020B0502040204020203" pitchFamily="34" charset="0"/>
              </a:rPr>
              <a:t> слов. Это значит, что если вы написали хотя бы 251 слово, то ваше сочинение проверят, если меньше двухсот пятидесяти – не проверят.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latin typeface="Bahnschrift SemiCondensed" panose="020B0502040204020203" pitchFamily="34" charset="0"/>
              </a:rPr>
              <a:t>Практика показывает, что при подсчёте слов школьники часто принимают составные союзы и предлоги за отдельные слова. Из-за этого бывает путаница. Поэтому следуйте инструкции: старайтесь набрать хотя бы 350 слов. </a:t>
            </a:r>
            <a:endParaRPr lang="ru-RU" dirty="0" smtClean="0">
              <a:latin typeface="Bahnschrift SemiCondensed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 SemiCondensed" panose="020B0502040204020203" pitchFamily="34" charset="0"/>
              </a:rPr>
              <a:t>Не </a:t>
            </a:r>
            <a:r>
              <a:rPr lang="ru-RU" dirty="0">
                <a:latin typeface="Bahnschrift SemiCondensed" panose="020B0502040204020203" pitchFamily="34" charset="0"/>
              </a:rPr>
              <a:t>бойтесь писать много. Разумеется, это не значит, что чем больше слов, тем лучше сочинение. </a:t>
            </a:r>
            <a:endParaRPr lang="ru-RU" dirty="0" smtClean="0">
              <a:latin typeface="Bahnschrift SemiCondensed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 SemiCondensed" panose="020B0502040204020203" pitchFamily="34" charset="0"/>
              </a:rPr>
              <a:t>Главное </a:t>
            </a:r>
            <a:r>
              <a:rPr lang="ru-RU" dirty="0">
                <a:latin typeface="Bahnschrift SemiCondensed" panose="020B0502040204020203" pitchFamily="34" charset="0"/>
              </a:rPr>
              <a:t>– раскрыть тему и  проанализировать её на примере отдельного художественного произведения, аргументировать тезис. </a:t>
            </a:r>
            <a:endParaRPr lang="ru-RU" dirty="0" smtClean="0">
              <a:latin typeface="Bahnschrift SemiCondensed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8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219" y="373489"/>
            <a:ext cx="7506269" cy="592429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Каким должно быть итоговое сочинение?</a:t>
            </a:r>
            <a:endParaRPr lang="ru-RU" sz="3200" dirty="0">
              <a:latin typeface="Franklin Gothic Heavy" panose="020B0903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805218" y="965917"/>
            <a:ext cx="7506271" cy="329699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0" dirty="0" smtClean="0">
                <a:latin typeface="Bahnschrift SemiBold" panose="020B0502040204020203" pitchFamily="34" charset="0"/>
              </a:rPr>
              <a:t>Ещё одним из самых важных условий  вашего итогового сочинения является </a:t>
            </a:r>
            <a:r>
              <a:rPr lang="ru-RU" b="0" u="sng" dirty="0" smtClean="0">
                <a:solidFill>
                  <a:srgbClr val="071BAD"/>
                </a:solidFill>
                <a:latin typeface="Bahnschrift SemiBold" panose="020B0502040204020203" pitchFamily="34" charset="0"/>
              </a:rPr>
              <a:t>самостоятельность написания</a:t>
            </a:r>
            <a:r>
              <a:rPr lang="ru-RU" b="0" dirty="0" smtClean="0">
                <a:latin typeface="Bahnschrift SemiBold" panose="020B0502040204020203" pitchFamily="34" charset="0"/>
              </a:rPr>
              <a:t>.</a:t>
            </a:r>
            <a:r>
              <a:rPr lang="ru-RU" b="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endParaRPr lang="ru-RU" b="0" dirty="0" smtClean="0">
              <a:solidFill>
                <a:srgbClr val="FF0000"/>
              </a:solidFill>
              <a:latin typeface="Bahnschrift SemiBold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0" dirty="0" smtClean="0">
                <a:latin typeface="Bahnschrift SemiBold" panose="020B0502040204020203" pitchFamily="34" charset="0"/>
              </a:rPr>
              <a:t>Все выпускные сочинения проверяются через программу «Плагиат». А затем перепроверяются в вузах.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0" dirty="0" smtClean="0">
                <a:latin typeface="Bahnschrift SemiBold" panose="020B0502040204020203" pitchFamily="34" charset="0"/>
              </a:rPr>
              <a:t>Поэтому выпускное сочинение невозможно списать.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0" dirty="0" smtClean="0">
                <a:latin typeface="Bahnschrift SemiBold" panose="020B0502040204020203" pitchFamily="34" charset="0"/>
              </a:rPr>
              <a:t>Трудно его также выучить, так как темы для ознакомления даются только в декабре за 15 минут до начала экзамена. Заранее выученное сочинение может быть не по теме.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0" dirty="0" smtClean="0">
                <a:latin typeface="Bahnschrift SemiBold" panose="020B0502040204020203" pitchFamily="34" charset="0"/>
              </a:rPr>
              <a:t>Но готовиться в пределах направлений возможно и нужно.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805218" y="4262907"/>
            <a:ext cx="7506271" cy="217653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 SemiBold" panose="020B0502040204020203" pitchFamily="34" charset="0"/>
              </a:rPr>
              <a:t>Сочинение должно быть написано </a:t>
            </a:r>
            <a:r>
              <a:rPr lang="ru-RU" u="sng" dirty="0" smtClean="0">
                <a:solidFill>
                  <a:srgbClr val="071BAD"/>
                </a:solidFill>
                <a:latin typeface="Bahnschrift SemiBold" panose="020B0502040204020203" pitchFamily="34" charset="0"/>
              </a:rPr>
              <a:t>чётко по указанной теме</a:t>
            </a:r>
            <a:r>
              <a:rPr lang="ru-RU" dirty="0" smtClean="0">
                <a:latin typeface="Bahnschrift SemiBold" panose="020B0502040204020203" pitchFamily="34" charset="0"/>
              </a:rPr>
              <a:t>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 SemiBold" panose="020B0502040204020203" pitchFamily="34" charset="0"/>
              </a:rPr>
              <a:t>Тем на экзамене будет всего 5 согласно пяти направлениям…То есть по каждому направлению будет представлена 1 тема.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 SemiBold" panose="020B0502040204020203" pitchFamily="34" charset="0"/>
              </a:rPr>
              <a:t>Если тема представлена в виде </a:t>
            </a:r>
            <a:r>
              <a:rPr lang="ru-RU" u="sng" dirty="0" smtClean="0">
                <a:solidFill>
                  <a:srgbClr val="071BAD"/>
                </a:solidFill>
                <a:latin typeface="Bahnschrift SemiBold" panose="020B0502040204020203" pitchFamily="34" charset="0"/>
              </a:rPr>
              <a:t>вопроса</a:t>
            </a:r>
            <a:r>
              <a:rPr lang="ru-RU" dirty="0" smtClean="0">
                <a:latin typeface="Bahnschrift SemiBold" panose="020B0502040204020203" pitchFamily="34" charset="0"/>
              </a:rPr>
              <a:t>, то в сочинении следует дать </a:t>
            </a:r>
            <a:r>
              <a:rPr lang="ru-RU" u="sng" dirty="0" smtClean="0">
                <a:solidFill>
                  <a:srgbClr val="071BAD"/>
                </a:solidFill>
                <a:latin typeface="Bahnschrift SemiBold" panose="020B0502040204020203" pitchFamily="34" charset="0"/>
              </a:rPr>
              <a:t>обоснованный ответ </a:t>
            </a:r>
            <a:r>
              <a:rPr lang="ru-RU" dirty="0" smtClean="0">
                <a:latin typeface="Bahnschrift SemiBold" panose="020B0502040204020203" pitchFamily="34" charset="0"/>
              </a:rPr>
              <a:t>на поставленный вопрос.</a:t>
            </a:r>
            <a:endParaRPr lang="ru-RU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2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219" y="461317"/>
            <a:ext cx="7506269" cy="955359"/>
          </a:xfrm>
        </p:spPr>
        <p:txBody>
          <a:bodyPr/>
          <a:lstStyle/>
          <a:p>
            <a:r>
              <a:rPr lang="ru-RU" sz="3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Каким должно быть итоговое сочинение?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805218" y="1326524"/>
            <a:ext cx="7506271" cy="490802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 SemiBold" panose="020B0502040204020203" pitchFamily="34" charset="0"/>
              </a:rPr>
              <a:t>В качестве примера-аргумента в сочинении следует привести </a:t>
            </a:r>
            <a:r>
              <a:rPr lang="ru-RU" u="sng" dirty="0" smtClean="0">
                <a:solidFill>
                  <a:srgbClr val="071BAD"/>
                </a:solidFill>
                <a:latin typeface="Bahnschrift SemiBold" panose="020B0502040204020203" pitchFamily="34" charset="0"/>
              </a:rPr>
              <a:t>не менее 1-2 </a:t>
            </a:r>
            <a:r>
              <a:rPr lang="ru-RU" dirty="0" smtClean="0">
                <a:latin typeface="Bahnschrift SemiBold" panose="020B0502040204020203" pitchFamily="34" charset="0"/>
              </a:rPr>
              <a:t>художественного произведения из отечественной или зарубежной мировой литературы.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 SemiBold" panose="020B0502040204020203" pitchFamily="34" charset="0"/>
              </a:rPr>
              <a:t>Использовать можно и </a:t>
            </a:r>
            <a:r>
              <a:rPr lang="ru-RU" dirty="0">
                <a:latin typeface="Bahnschrift SemiBold" panose="020B0502040204020203" pitchFamily="34" charset="0"/>
              </a:rPr>
              <a:t>д</a:t>
            </a:r>
            <a:r>
              <a:rPr lang="ru-RU" dirty="0" smtClean="0">
                <a:latin typeface="Bahnschrift SemiBold" panose="020B0502040204020203" pitchFamily="34" charset="0"/>
              </a:rPr>
              <a:t>ругие литературные источники…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 SemiBold" panose="020B0502040204020203" pitchFamily="34" charset="0"/>
              </a:rPr>
              <a:t>Сочинение должно быть логичным и иметь чёткую структуру.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 SemiBold" panose="020B0502040204020203" pitchFamily="34" charset="0"/>
              </a:rPr>
              <a:t>В речевом отношении сочинение должно быть написано так, чтобы смысл ваших высказываний был понятен.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 SemiBold" panose="020B0502040204020203" pitchFamily="34" charset="0"/>
              </a:rPr>
              <a:t>Если речевые ошибки затрудняют понимание смысла сочинения, то по критерию </a:t>
            </a:r>
            <a:r>
              <a:rPr lang="ru-RU" u="sng" dirty="0" smtClean="0">
                <a:solidFill>
                  <a:srgbClr val="071BAD"/>
                </a:solidFill>
                <a:latin typeface="Bahnschrift SemiBold" panose="020B0502040204020203" pitchFamily="34" charset="0"/>
              </a:rPr>
              <a:t>К4 «Качество письменной речи» </a:t>
            </a:r>
            <a:r>
              <a:rPr lang="ru-RU" dirty="0" smtClean="0">
                <a:latin typeface="Bahnschrift SemiBold" panose="020B0502040204020203" pitchFamily="34" charset="0"/>
              </a:rPr>
              <a:t>вы можете получить </a:t>
            </a:r>
            <a:r>
              <a:rPr lang="ru-RU" u="sng" dirty="0" smtClean="0">
                <a:solidFill>
                  <a:srgbClr val="071BAD"/>
                </a:solidFill>
                <a:latin typeface="Bahnschrift SemiBold" panose="020B0502040204020203" pitchFamily="34" charset="0"/>
              </a:rPr>
              <a:t>«незачёт»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u="sng" dirty="0" smtClean="0">
                <a:solidFill>
                  <a:srgbClr val="071BAD"/>
                </a:solidFill>
                <a:latin typeface="Bahnschrift SemiBold" panose="020B0502040204020203" pitchFamily="34" charset="0"/>
              </a:rPr>
              <a:t>Критерий К5 «Грамотность» </a:t>
            </a:r>
            <a:r>
              <a:rPr lang="ru-RU" dirty="0" smtClean="0">
                <a:latin typeface="Bahnschrift SemiBold" panose="020B0502040204020203" pitchFamily="34" charset="0"/>
              </a:rPr>
              <a:t>позволяет оценить грамотность выпускника.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 SemiBold" panose="020B0502040204020203" pitchFamily="34" charset="0"/>
              </a:rPr>
              <a:t>В сочинении допускается </a:t>
            </a:r>
            <a:r>
              <a:rPr lang="ru-RU" u="sng" dirty="0" smtClean="0">
                <a:solidFill>
                  <a:srgbClr val="071BAD"/>
                </a:solidFill>
                <a:latin typeface="Bahnschrift SemiBold" panose="020B0502040204020203" pitchFamily="34" charset="0"/>
              </a:rPr>
              <a:t>5 ошибок, орфографических, пунктуационных и грамматических, на 100 слов.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 SemiBold" panose="020B0502040204020203" pitchFamily="34" charset="0"/>
              </a:rPr>
              <a:t>Например, если вы набрали 400 слов, допустимое количество ошибок на данный объём - в сумме 20. Если ошибок больше, то по критерию К5 ставится «незачёт».</a:t>
            </a:r>
          </a:p>
        </p:txBody>
      </p:sp>
    </p:spTree>
    <p:extLst>
      <p:ext uri="{BB962C8B-B14F-4D97-AF65-F5344CB8AC3E}">
        <p14:creationId xmlns:p14="http://schemas.microsoft.com/office/powerpoint/2010/main" val="6439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28035"/>
            <a:ext cx="8343900" cy="913456"/>
          </a:xfrm>
        </p:spPr>
        <p:txBody>
          <a:bodyPr/>
          <a:lstStyle/>
          <a:p>
            <a:r>
              <a:rPr lang="ru-RU" sz="6000" b="1" dirty="0">
                <a:solidFill>
                  <a:srgbClr val="FFFF00"/>
                </a:solidFill>
                <a:latin typeface="Bahnschrift SemiCondensed" panose="020B0502040204020203" pitchFamily="34" charset="0"/>
              </a:rPr>
              <a:t>Структура сочинения</a:t>
            </a:r>
            <a:endParaRPr lang="ru-RU" sz="6000" dirty="0">
              <a:latin typeface="Bahnschrift SemiCondensed" panose="020B0502040204020203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487018" y="3773510"/>
            <a:ext cx="2333456" cy="988990"/>
          </a:xfrm>
        </p:spPr>
        <p:txBody>
          <a:bodyPr/>
          <a:lstStyle/>
          <a:p>
            <a:r>
              <a:rPr lang="ru-RU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rPr>
              <a:t>ВСТУПЛЕНИЕ</a:t>
            </a:r>
            <a:r>
              <a:rPr lang="ru-RU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 (+ТЕЗИС) </a:t>
            </a:r>
          </a:p>
          <a:p>
            <a:r>
              <a:rPr lang="ru-RU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ТЕЗИС КАК ОТВЕТ НА ПОСТАВЛЕННЫЙ В ТЕМЕ ВОПРОС ИЛИ ФОРМУЛИРОВКА ВАШЕЙ ПОЗИЦИИ ПО ДАННОЙ ТЕМЕ, ЕСЛИ ТЕМА НЕ В ВИДЕ ВОПРОСА.</a:t>
            </a:r>
            <a:endParaRPr lang="ru-RU" dirty="0">
              <a:solidFill>
                <a:srgbClr val="FFC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>
          <a:xfrm>
            <a:off x="6311348" y="3142445"/>
            <a:ext cx="2276061" cy="1893194"/>
          </a:xfrm>
        </p:spPr>
        <p:txBody>
          <a:bodyPr/>
          <a:lstStyle/>
          <a:p>
            <a:r>
              <a:rPr lang="ru-RU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rPr>
              <a:t>ЗАКЛЮЧЕНИЕ</a:t>
            </a:r>
            <a:r>
              <a:rPr lang="ru-RU" dirty="0" smtClean="0">
                <a:latin typeface="Bahnschrift SemiBold" panose="020B0502040204020203" pitchFamily="34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(ПОДВЕДЕНИЕ ИТОГОВ К ВАШЕМУ СОЧИНЕНИЮ)</a:t>
            </a:r>
            <a:endParaRPr lang="ru-RU" dirty="0">
              <a:solidFill>
                <a:srgbClr val="FFC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3409950" y="3631842"/>
            <a:ext cx="2286000" cy="1519707"/>
          </a:xfrm>
        </p:spPr>
        <p:txBody>
          <a:bodyPr/>
          <a:lstStyle/>
          <a:p>
            <a:r>
              <a:rPr lang="ru-RU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rPr>
              <a:t>ОСНОВНАЯ ЧАСТЬ </a:t>
            </a:r>
            <a:r>
              <a:rPr lang="ru-RU" b="1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(РАССУЖДЕНИЕ, ДОКАЗАТЕЛЬСТВО ВАШЕЙ ПОЗИЦИИ ПО ДАННОЙ ТЕМЕ С ИСПОЛЬЗОВАНИЕМ АРГУМЕНТОВ (1, 2 ИЛИ РЕЖЕ - 3</a:t>
            </a:r>
            <a:r>
              <a:rPr lang="ru-RU" dirty="0" smtClean="0">
                <a:solidFill>
                  <a:srgbClr val="FFC000"/>
                </a:solidFill>
              </a:rPr>
              <a:t>)</a:t>
            </a:r>
          </a:p>
          <a:p>
            <a:r>
              <a:rPr lang="ru-RU" b="1" dirty="0" smtClean="0">
                <a:latin typeface="Bahnschrift SemiBold" panose="020B0502040204020203" pitchFamily="34" charset="0"/>
              </a:rPr>
              <a:t> </a:t>
            </a:r>
            <a:endParaRPr lang="ru-RU" b="1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3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263944" cy="1416676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ЖЕЛАЕМ УСПЕШНО НАПИСАТЬ СОЧИНЕНИЕ!</a:t>
            </a:r>
            <a:endParaRPr lang="ru-RU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/>
              </a:rPr>
              <a:t>Во время проведения итогового сочинения (изложения) участникам итогового сочинения (изложения) </a:t>
            </a:r>
            <a:r>
              <a:rPr lang="ru-RU" sz="2000" b="1" dirty="0">
                <a:solidFill>
                  <a:srgbClr val="FF0000"/>
                </a:solidFill>
                <a:latin typeface="Times New Roman"/>
              </a:rPr>
              <a:t>запрещено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иметь при себе средства связи, фото-, аудио- и видеоаппаратуру, справочные материалы, письменные заметки и иные средства хранения и передачи информации, собственные орфографические и (или) толковые словари. Участникам итогового сочинения (изложения) также запрещается пользоваться текстами литературного материала (художественные произведения, </a:t>
            </a:r>
            <a:endParaRPr lang="ru-RU" sz="2000" dirty="0">
              <a:latin typeface="Times New Roman"/>
            </a:endParaRPr>
          </a:p>
          <a:p>
            <a:r>
              <a:rPr lang="ru-RU" sz="2000" dirty="0">
                <a:latin typeface="Times New Roman"/>
              </a:rPr>
              <a:t>дневники, мемуары, публицистика, другие литературные источники). </a:t>
            </a:r>
            <a:endParaRPr lang="ru-RU" sz="2000" dirty="0" smtClean="0">
              <a:latin typeface="Times New Roman"/>
            </a:endParaRPr>
          </a:p>
          <a:p>
            <a:r>
              <a:rPr lang="ru-RU" sz="2000" dirty="0" smtClean="0">
                <a:latin typeface="Times New Roman"/>
              </a:rPr>
              <a:t>Участники </a:t>
            </a:r>
            <a:r>
              <a:rPr lang="ru-RU" sz="2000" dirty="0">
                <a:latin typeface="Times New Roman"/>
              </a:rPr>
              <a:t>итогового сочинения (изложения), </a:t>
            </a:r>
            <a:r>
              <a:rPr lang="ru-RU" sz="2000" b="1" dirty="0">
                <a:solidFill>
                  <a:srgbClr val="FF0000"/>
                </a:solidFill>
                <a:latin typeface="Times New Roman"/>
              </a:rPr>
              <a:t>нарушившие </a:t>
            </a:r>
            <a:r>
              <a:rPr lang="ru-RU" sz="2000" dirty="0">
                <a:latin typeface="Times New Roman"/>
              </a:rPr>
              <a:t>установленные требования, </a:t>
            </a:r>
            <a:r>
              <a:rPr lang="ru-RU" sz="2000" b="1" dirty="0">
                <a:solidFill>
                  <a:srgbClr val="FF0000"/>
                </a:solidFill>
                <a:latin typeface="Times New Roman"/>
              </a:rPr>
              <a:t>удаляются</a:t>
            </a:r>
            <a:r>
              <a:rPr lang="ru-RU" sz="2000" dirty="0">
                <a:latin typeface="Times New Roman"/>
              </a:rPr>
              <a:t> с итогового сочинения (изложения) членом комиссии по проведению итогового сочинения (изложения) в образовательной организации. В данном случае оформляется соответствующий акт, на основании которого педагогическим советом будет принято решение о повторном допуске к написанию итогового сочинения (изложения) в дополнительные сроки</a:t>
            </a:r>
            <a:r>
              <a:rPr lang="ru-RU" dirty="0">
                <a:latin typeface="Times New Roman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9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42"/>
            <a:ext cx="8229600" cy="777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numCol="1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>
                <a:solidFill>
                  <a:srgbClr val="004846"/>
                </a:solidFill>
                <a:latin typeface="Arial" panose="020B0604020202020204" pitchFamily="34" charset="0"/>
              </a:rPr>
              <a:t>Допуск к </a:t>
            </a:r>
            <a:r>
              <a:rPr lang="ru-RU" dirty="0" smtClean="0">
                <a:solidFill>
                  <a:srgbClr val="004846"/>
                </a:solidFill>
                <a:latin typeface="Arial" panose="020B0604020202020204" pitchFamily="34" charset="0"/>
              </a:rPr>
              <a:t>ГИА-11</a:t>
            </a:r>
            <a:endParaRPr lang="ru-RU" dirty="0">
              <a:solidFill>
                <a:srgbClr val="004846"/>
              </a:solidFill>
              <a:latin typeface="Arial" panose="020B0604020202020204" pitchFamily="34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indent="-338138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8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BE5-B4F2-4285-8C5B-D21487D7AE64}" type="slidenum">
              <a:rPr lang="ru-RU"/>
              <a:pPr/>
              <a:t>2</a:t>
            </a:fld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39751" y="1974109"/>
            <a:ext cx="8280400" cy="354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just">
              <a:buClrTx/>
              <a:buFontTx/>
              <a:buNone/>
            </a:pPr>
            <a:r>
              <a:rPr lang="ru-RU" sz="2800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К </a:t>
            </a:r>
            <a:r>
              <a:rPr lang="ru-RU" sz="28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ГИА-11 </a:t>
            </a:r>
            <a:r>
              <a:rPr lang="ru-RU" sz="2800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допускаются </a:t>
            </a:r>
            <a:r>
              <a:rPr lang="ru-RU" sz="28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обучающиеся</a:t>
            </a:r>
            <a:r>
              <a:rPr lang="ru-RU" sz="2800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:</a:t>
            </a:r>
            <a:endParaRPr lang="ru-RU" sz="2800" dirty="0" smtClean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algn="just">
              <a:buClrTx/>
              <a:buFontTx/>
              <a:buNone/>
            </a:pPr>
            <a:r>
              <a:rPr lang="ru-RU" sz="28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-получившие «ЗАЧЕТ» по итоговому сочинению</a:t>
            </a:r>
          </a:p>
          <a:p>
            <a:pPr algn="just">
              <a:buClrTx/>
              <a:buFontTx/>
              <a:buNone/>
            </a:pPr>
            <a:r>
              <a:rPr lang="ru-RU" sz="28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-не </a:t>
            </a:r>
            <a:r>
              <a:rPr lang="ru-RU" sz="2800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имеющие академической задолженности и в полном объеме выполнившие учебный план или индивидуальный учебный план </a:t>
            </a:r>
            <a:endParaRPr lang="ru-RU" sz="2800" dirty="0" smtClean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algn="ctr">
              <a:buClrTx/>
              <a:buFontTx/>
              <a:buNone/>
            </a:pPr>
            <a:r>
              <a:rPr lang="ru-RU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(</a:t>
            </a:r>
            <a:r>
              <a:rPr lang="ru-RU" sz="28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имеющие годовые отметки по всем учебным предметам учебного плана за </a:t>
            </a:r>
            <a:r>
              <a:rPr lang="en-U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X, XI </a:t>
            </a:r>
            <a:r>
              <a:rPr lang="ru-RU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класс </a:t>
            </a:r>
            <a:r>
              <a:rPr lang="ru-RU" sz="28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не ниже удовлетворительных)</a:t>
            </a:r>
          </a:p>
        </p:txBody>
      </p:sp>
    </p:spTree>
    <p:extLst>
      <p:ext uri="{BB962C8B-B14F-4D97-AF65-F5344CB8AC3E}">
        <p14:creationId xmlns:p14="http://schemas.microsoft.com/office/powerpoint/2010/main" val="7263791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Итоговое сочинение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 первую среду декабря (</a:t>
            </a:r>
            <a:r>
              <a:rPr lang="ru-RU" b="1" dirty="0" smtClean="0"/>
              <a:t>02.12.2020); </a:t>
            </a:r>
          </a:p>
          <a:p>
            <a:r>
              <a:rPr lang="ru-RU" b="1" dirty="0" smtClean="0"/>
              <a:t>Резерв: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первую среду февраля (</a:t>
            </a:r>
            <a:r>
              <a:rPr lang="ru-RU" b="1" dirty="0" smtClean="0"/>
              <a:t>03.02.2021);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первую рабочую среду мая (</a:t>
            </a:r>
            <a:r>
              <a:rPr lang="ru-RU" b="1" dirty="0" smtClean="0"/>
              <a:t>05.05.2025).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08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83340"/>
            <a:ext cx="8343900" cy="1014745"/>
          </a:xfrm>
        </p:spPr>
        <p:txBody>
          <a:bodyPr/>
          <a:lstStyle/>
          <a:p>
            <a:r>
              <a:rPr lang="ru-RU" sz="40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В 2021 году школьникам предложены следующие тематические направления</a:t>
            </a:r>
            <a:endParaRPr lang="ru-RU" sz="4000" dirty="0">
              <a:solidFill>
                <a:srgbClr val="FFFF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z="3600" dirty="0" smtClean="0">
                <a:latin typeface="Franklin Gothic Demi" panose="020B0703020102020204" pitchFamily="34" charset="0"/>
              </a:rPr>
              <a:t>2. Я и другие</a:t>
            </a:r>
            <a:endParaRPr lang="ru-RU" sz="3600" dirty="0">
              <a:latin typeface="Franklin Gothic Demi" panose="020B0703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sz="3600" dirty="0" smtClean="0">
                <a:latin typeface="Franklin Gothic Demi" panose="020B0703020102020204" pitchFamily="34" charset="0"/>
              </a:rPr>
              <a:t>3. Время перемен</a:t>
            </a:r>
            <a:endParaRPr lang="ru-RU" sz="3600" dirty="0">
              <a:latin typeface="Franklin Gothic Demi" panose="020B07030201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3"/>
          </p:nvPr>
        </p:nvSpPr>
        <p:spPr>
          <a:xfrm>
            <a:off x="1228726" y="5606457"/>
            <a:ext cx="7414004" cy="923132"/>
          </a:xfrm>
        </p:spPr>
        <p:txBody>
          <a:bodyPr/>
          <a:lstStyle/>
          <a:p>
            <a:r>
              <a:rPr lang="ru-RU" sz="3600" dirty="0" smtClean="0">
                <a:latin typeface="Franklin Gothic Demi" panose="020B0703020102020204" pitchFamily="34" charset="0"/>
              </a:rPr>
              <a:t>5. Между прошлым и будущим: портрет моего поколения.</a:t>
            </a:r>
            <a:endParaRPr lang="ru-RU" sz="3600" dirty="0">
              <a:latin typeface="Franklin Gothic Demi" panose="020B07030201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sz="3600" dirty="0" smtClean="0">
                <a:latin typeface="Franklin Gothic Demi" panose="020B0703020102020204" pitchFamily="34" charset="0"/>
              </a:rPr>
              <a:t>1. Забвению не подлежит.</a:t>
            </a:r>
            <a:endParaRPr lang="ru-RU" sz="3600" dirty="0">
              <a:latin typeface="Franklin Gothic Demi" panose="020B07030201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ru-RU" sz="3600" dirty="0" smtClean="0">
                <a:latin typeface="Franklin Gothic Demi" panose="020B0703020102020204" pitchFamily="34" charset="0"/>
              </a:rPr>
              <a:t>4. Разговор с собой</a:t>
            </a:r>
            <a:endParaRPr lang="ru-RU" sz="3600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019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221" y="695464"/>
            <a:ext cx="7506269" cy="837127"/>
          </a:xfrm>
        </p:spPr>
        <p:txBody>
          <a:bodyPr/>
          <a:lstStyle/>
          <a:p>
            <a:pPr algn="ctr"/>
            <a:r>
              <a:rPr lang="ru-RU" dirty="0" smtClean="0">
                <a:latin typeface="Franklin Gothic Demi" panose="020B0703020102020204" pitchFamily="34" charset="0"/>
              </a:rPr>
              <a:t/>
            </a:r>
            <a:br>
              <a:rPr lang="ru-RU" dirty="0" smtClean="0">
                <a:latin typeface="Franklin Gothic Demi" panose="020B0703020102020204" pitchFamily="34" charset="0"/>
              </a:rPr>
            </a:br>
            <a:r>
              <a:rPr lang="ru-RU" dirty="0" smtClean="0">
                <a:solidFill>
                  <a:srgbClr val="FFFF00"/>
                </a:solidFill>
                <a:latin typeface="Franklin Gothic Demi" panose="020B0703020102020204" pitchFamily="34" charset="0"/>
              </a:rPr>
              <a:t>1</a:t>
            </a:r>
            <a:r>
              <a:rPr lang="ru-RU" dirty="0">
                <a:solidFill>
                  <a:srgbClr val="FFFF00"/>
                </a:solidFill>
                <a:latin typeface="Franklin Gothic Demi" panose="020B0703020102020204" pitchFamily="34" charset="0"/>
              </a:rPr>
              <a:t>. Забвению не подлежит.</a:t>
            </a:r>
            <a:r>
              <a:rPr lang="ru-RU" dirty="0">
                <a:latin typeface="Franklin Gothic Demi" panose="020B0703020102020204" pitchFamily="34" charset="0"/>
              </a:rPr>
              <a:t/>
            </a:r>
            <a:br>
              <a:rPr lang="ru-RU" dirty="0">
                <a:latin typeface="Franklin Gothic Demi" panose="020B0703020102020204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b="0" dirty="0">
                <a:latin typeface="Franklin Gothic Demi" panose="020B0703020102020204" pitchFamily="34" charset="0"/>
              </a:rPr>
              <a:t>Темы сочинений данного направления нацеливают на размышление о значимых исторических событиях, деятелях, общественных явлениях, достижениях науки и культуры, оказавших влияние как на судьбы конкретных людей, так и на развитие общества и человеческой цивилизации в целом. Память о них не имеет срока давности, передается от поколения к поколению, напоминая о горьких уроках прошлого и его славных страницах. Примером глубокого осмысления этой проблемы могут служить произведения художественной, философской, научной литературы, критики, публицистики, мемуарной прозы</a:t>
            </a:r>
          </a:p>
        </p:txBody>
      </p:sp>
    </p:spTree>
    <p:extLst>
      <p:ext uri="{BB962C8B-B14F-4D97-AF65-F5344CB8AC3E}">
        <p14:creationId xmlns:p14="http://schemas.microsoft.com/office/powerpoint/2010/main" val="2877043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Franklin Gothic Demi" panose="020B0703020102020204" pitchFamily="34" charset="0"/>
              </a:rPr>
              <a:t/>
            </a:r>
            <a:br>
              <a:rPr lang="ru-RU" dirty="0" smtClean="0">
                <a:latin typeface="Franklin Gothic Demi" panose="020B0703020102020204" pitchFamily="34" charset="0"/>
              </a:rPr>
            </a:br>
            <a:r>
              <a:rPr lang="ru-RU" dirty="0" smtClean="0">
                <a:solidFill>
                  <a:srgbClr val="FFFF00"/>
                </a:solidFill>
                <a:latin typeface="Franklin Gothic Demi" panose="020B0703020102020204" pitchFamily="34" charset="0"/>
              </a:rPr>
              <a:t>2</a:t>
            </a:r>
            <a:r>
              <a:rPr lang="ru-RU" dirty="0">
                <a:solidFill>
                  <a:srgbClr val="FFFF00"/>
                </a:solidFill>
                <a:latin typeface="Franklin Gothic Demi" panose="020B0703020102020204" pitchFamily="34" charset="0"/>
              </a:rPr>
              <a:t>. Я и другие</a:t>
            </a:r>
            <a:r>
              <a:rPr lang="ru-RU" dirty="0">
                <a:latin typeface="Franklin Gothic Demi" panose="020B0703020102020204" pitchFamily="34" charset="0"/>
              </a:rPr>
              <a:t/>
            </a:r>
            <a:br>
              <a:rPr lang="ru-RU" dirty="0">
                <a:latin typeface="Franklin Gothic Demi" panose="020B0703020102020204" pitchFamily="34" charset="0"/>
              </a:rPr>
            </a:br>
            <a:endParaRPr lang="ru-RU" dirty="0">
              <a:latin typeface="Franklin Gothic Heavy" panose="020B0903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Franklin Gothic Demi" panose="020B0703020102020204" pitchFamily="34" charset="0"/>
              </a:rPr>
              <a:t>При раскрытии тем, связанных с названным направлением, целесообразно обратиться к различным формам человеческого взаимодействия, вопросам взаимоотношений личности и общества, проблеме самоопределения человека в социальной среде. В основу сочинения могут лечь рассуждения о причинах возникновения и способах разрешения межличностных конфликтов, о путях достижения понимания и согласия между людьми. Собственный жизненный опыт, а также обращение к различным литературным источникам (в том числе к философской литературе и публицистике) дадут возможность глубокого отклика на предложенную тему. </a:t>
            </a:r>
          </a:p>
        </p:txBody>
      </p:sp>
    </p:spTree>
    <p:extLst>
      <p:ext uri="{BB962C8B-B14F-4D97-AF65-F5344CB8AC3E}">
        <p14:creationId xmlns:p14="http://schemas.microsoft.com/office/powerpoint/2010/main" val="34917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Franklin Gothic Demi" panose="020B0703020102020204" pitchFamily="34" charset="0"/>
              </a:rPr>
              <a:t/>
            </a:r>
            <a:br>
              <a:rPr lang="ru-RU" dirty="0" smtClean="0">
                <a:latin typeface="Franklin Gothic Demi" panose="020B0703020102020204" pitchFamily="34" charset="0"/>
              </a:rPr>
            </a:br>
            <a:r>
              <a:rPr lang="ru-RU" dirty="0" smtClean="0">
                <a:solidFill>
                  <a:srgbClr val="FFFF00"/>
                </a:solidFill>
                <a:latin typeface="Franklin Gothic Demi" panose="020B0703020102020204" pitchFamily="34" charset="0"/>
              </a:rPr>
              <a:t>3</a:t>
            </a:r>
            <a:r>
              <a:rPr lang="ru-RU" dirty="0">
                <a:solidFill>
                  <a:srgbClr val="FFFF00"/>
                </a:solidFill>
                <a:latin typeface="Franklin Gothic Demi" panose="020B0703020102020204" pitchFamily="34" charset="0"/>
              </a:rPr>
              <a:t>. Время перемен</a:t>
            </a:r>
            <a:r>
              <a:rPr lang="ru-RU" dirty="0">
                <a:latin typeface="Franklin Gothic Demi" panose="020B0703020102020204" pitchFamily="34" charset="0"/>
              </a:rPr>
              <a:t/>
            </a:r>
            <a:br>
              <a:rPr lang="ru-RU" dirty="0">
                <a:latin typeface="Franklin Gothic Demi" panose="020B0703020102020204" pitchFamily="34" charset="0"/>
              </a:rPr>
            </a:br>
            <a:endParaRPr lang="ru-RU" dirty="0">
              <a:latin typeface="Franklin Gothic Heavy" panose="020B0903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Franklin Gothic Demi" panose="020B0703020102020204" pitchFamily="34" charset="0"/>
              </a:rPr>
              <a:t>В рамках данного направления можно будет поразмышлять о меняющемся мире, о причинах и следствиях изменений, происходящих внутри человека и в окружающей его действительности, о том, перед каким выбором он оказывается в период формирования собственного мировоззрения, в эпоху социальных и культурных изменений. На эти и другие вопросы в русле конкретных тем можно ответить, опираясь на различные литературные источники (художественные произведения, мемуаристку, научную литературу, публицистику), а также на собственный опыт осмысления жизни в «большом времени» с его проблемами и противоречиями. </a:t>
            </a:r>
          </a:p>
        </p:txBody>
      </p:sp>
    </p:spTree>
    <p:extLst>
      <p:ext uri="{BB962C8B-B14F-4D97-AF65-F5344CB8AC3E}">
        <p14:creationId xmlns:p14="http://schemas.microsoft.com/office/powerpoint/2010/main" val="53237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Franklin Gothic Demi" panose="020B0703020102020204" pitchFamily="34" charset="0"/>
              </a:rPr>
              <a:t/>
            </a:r>
            <a:br>
              <a:rPr lang="ru-RU" dirty="0" smtClean="0">
                <a:latin typeface="Franklin Gothic Demi" panose="020B0703020102020204" pitchFamily="34" charset="0"/>
              </a:rPr>
            </a:br>
            <a:r>
              <a:rPr lang="ru-RU" dirty="0" smtClean="0">
                <a:solidFill>
                  <a:srgbClr val="FFFF00"/>
                </a:solidFill>
                <a:latin typeface="Franklin Gothic Demi" panose="020B0703020102020204" pitchFamily="34" charset="0"/>
              </a:rPr>
              <a:t>4</a:t>
            </a:r>
            <a:r>
              <a:rPr lang="ru-RU" dirty="0">
                <a:solidFill>
                  <a:srgbClr val="FFFF00"/>
                </a:solidFill>
                <a:latin typeface="Franklin Gothic Demi" panose="020B0703020102020204" pitchFamily="34" charset="0"/>
              </a:rPr>
              <a:t>. Разговор с собой</a:t>
            </a:r>
            <a:r>
              <a:rPr lang="ru-RU" dirty="0">
                <a:latin typeface="Franklin Gothic Demi" panose="020B0703020102020204" pitchFamily="34" charset="0"/>
              </a:rPr>
              <a:t/>
            </a:r>
            <a:br>
              <a:rPr lang="ru-RU" dirty="0">
                <a:latin typeface="Franklin Gothic Demi" panose="020B0703020102020204" pitchFamily="34" charset="0"/>
              </a:rPr>
            </a:br>
            <a:endParaRPr lang="ru-RU" dirty="0">
              <a:latin typeface="Franklin Gothic Heavy" panose="020B0903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>
                <a:latin typeface="Franklin Gothic Demi" panose="020B0703020102020204" pitchFamily="34" charset="0"/>
              </a:rPr>
              <a:t>Названное направление побуждает к размышлению о том, что значит «быть самим собой». Данная тематика связана с вопросами, которые человек задает сам себе, об опасности внутреннего разлада, о работе совести и поисках смысла жизни. Темы этого направления нацеливают на самоанализ, осмысление опыта других людей (или поступков литературных героев), стремящихся понять себя. Темы позволяют задуматься о сильных и слабых сторонах собственной личности, о ценности и уникальности своего внутреннего мира, о необходимости самопознания и самосовершенствования. Раскрывая тему, можно обратиться к художественной, психологической, философской литературе, мемуарам, дневникам и публицистике. </a:t>
            </a:r>
          </a:p>
        </p:txBody>
      </p:sp>
    </p:spTree>
    <p:extLst>
      <p:ext uri="{BB962C8B-B14F-4D97-AF65-F5344CB8AC3E}">
        <p14:creationId xmlns:p14="http://schemas.microsoft.com/office/powerpoint/2010/main" val="7591617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latin typeface="Franklin Gothic Demi" panose="020B0703020102020204" pitchFamily="34" charset="0"/>
              </a:rPr>
              <a:t/>
            </a:r>
            <a:br>
              <a:rPr lang="ru-RU" sz="4800" dirty="0" smtClean="0">
                <a:latin typeface="Franklin Gothic Demi" panose="020B0703020102020204" pitchFamily="34" charset="0"/>
              </a:rPr>
            </a:br>
            <a:r>
              <a:rPr lang="ru-RU" sz="4800" b="1" dirty="0" smtClean="0">
                <a:solidFill>
                  <a:srgbClr val="FFFF00"/>
                </a:solidFill>
                <a:latin typeface="Franklin Gothic Demi" panose="020B0703020102020204" pitchFamily="34" charset="0"/>
              </a:rPr>
              <a:t>5</a:t>
            </a:r>
            <a:r>
              <a:rPr lang="ru-RU" sz="4800" b="1" dirty="0">
                <a:solidFill>
                  <a:srgbClr val="FFFF00"/>
                </a:solidFill>
                <a:latin typeface="Franklin Gothic Demi" panose="020B0703020102020204" pitchFamily="34" charset="0"/>
              </a:rPr>
              <a:t>. Между прошлым и будущим: портрет моего поколения.</a:t>
            </a:r>
            <a:br>
              <a:rPr lang="ru-RU" sz="4800" b="1" dirty="0">
                <a:solidFill>
                  <a:srgbClr val="FFFF00"/>
                </a:solidFill>
                <a:latin typeface="Franklin Gothic Demi" panose="020B0703020102020204" pitchFamily="34" charset="0"/>
              </a:rPr>
            </a:b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b="0" dirty="0">
                <a:latin typeface="Franklin Gothic Demi" panose="020B0703020102020204" pitchFamily="34" charset="0"/>
              </a:rPr>
              <a:t>Темы сочинений данного направления приглашают к размышлению о культурных запросах современного человека, его литературных пристрастиях, жизненной позиции, о сходстве и различиях между ним и его предшественниками, о влиянии молодого поколения на формирование будущего мира. Потребуется осмысление духовных ценностей и нравственных ориентиров молодежи, ее места в современном мире. О сущности сегодняшнего поколения, чертах людей ХХI века размышляют современные писатели, ученые, журналисты, чья позиция имеет подчас дискуссионный характер, что дает возможность высказать свое мнение в рамках обозначенной проблематики. </a:t>
            </a:r>
          </a:p>
        </p:txBody>
      </p:sp>
    </p:spTree>
    <p:extLst>
      <p:ext uri="{BB962C8B-B14F-4D97-AF65-F5344CB8AC3E}">
        <p14:creationId xmlns:p14="http://schemas.microsoft.com/office/powerpoint/2010/main" val="1461102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1311</Words>
  <Application>Microsoft Office PowerPoint</Application>
  <PresentationFormat>Экран (4:3)</PresentationFormat>
  <Paragraphs>78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Собрание  11 класс </vt:lpstr>
      <vt:lpstr>Допуск к ГИА-11</vt:lpstr>
      <vt:lpstr>Итоговое сочинение </vt:lpstr>
      <vt:lpstr>В 2021 году школьникам предложены следующие тематические направления</vt:lpstr>
      <vt:lpstr> 1. Забвению не подлежит. </vt:lpstr>
      <vt:lpstr> 2. Я и другие </vt:lpstr>
      <vt:lpstr> 3. Время перемен </vt:lpstr>
      <vt:lpstr> 4. Разговор с собой </vt:lpstr>
      <vt:lpstr> 5. Между прошлым и будущим: портрет моего поколения. </vt:lpstr>
      <vt:lpstr>Итоговое сочинение</vt:lpstr>
      <vt:lpstr>Итоговое сочинение</vt:lpstr>
      <vt:lpstr>ОСНОВНЫЕ КРИТЕРИИ ОЦЕНИВАНИЯ СОЧИНЕНИЯ</vt:lpstr>
      <vt:lpstr>Каким должно быть итоговое сочинение?</vt:lpstr>
      <vt:lpstr>Каким должно быть итоговое сочинение?</vt:lpstr>
      <vt:lpstr>Каким должно быть итоговое сочинение?</vt:lpstr>
      <vt:lpstr>Структура сочинения</vt:lpstr>
      <vt:lpstr>ЖЕЛАЕМ УСПЕШНО НАПИСАТЬ СОЧИНЕНИЕ!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55</cp:revision>
  <cp:lastPrinted>2015-04-22T11:14:47Z</cp:lastPrinted>
  <dcterms:created xsi:type="dcterms:W3CDTF">2014-04-14T12:33:02Z</dcterms:created>
  <dcterms:modified xsi:type="dcterms:W3CDTF">2020-11-13T05:01:13Z</dcterms:modified>
</cp:coreProperties>
</file>